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4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9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88" y="2731175"/>
            <a:ext cx="4919305" cy="276713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80189" y="1448216"/>
            <a:ext cx="7556421" cy="2934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702"/>
              </a:lnSpc>
              <a:buNone/>
            </a:pPr>
            <a:r>
              <a:rPr lang="en-US" sz="6162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Правила общения в родительских чатах</a:t>
            </a:r>
            <a:endParaRPr lang="en-US" sz="616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6280190" y="3912723"/>
            <a:ext cx="7556421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Эффективное общение в родительских чатах имеет важное значение для создания благоприятной атмосферы и решения вопросов, связанных с воспитанием детей. Соблюдение простых правил может помочь наладить открытый диалог и укрепить взаимопонимание между родителями и воспитателями.</a:t>
            </a:r>
            <a:endParaRPr lang="en-US" sz="178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756440" y="6588562"/>
            <a:ext cx="3195995" cy="3968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26"/>
              </a:lnSpc>
              <a:buNone/>
            </a:pPr>
            <a:endParaRPr lang="en-US" sz="223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6C5A6-B9AD-B284-546C-201E0CF8A8F6}"/>
              </a:ext>
            </a:extLst>
          </p:cNvPr>
          <p:cNvSpPr txBox="1"/>
          <p:nvPr/>
        </p:nvSpPr>
        <p:spPr>
          <a:xfrm>
            <a:off x="6000108" y="452063"/>
            <a:ext cx="812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"Детский сад № 1"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824D2-988D-C6EA-0500-6ED0AED00C26}"/>
              </a:ext>
            </a:extLst>
          </p:cNvPr>
          <p:cNvSpPr txBox="1"/>
          <p:nvPr/>
        </p:nvSpPr>
        <p:spPr>
          <a:xfrm>
            <a:off x="6280190" y="7335748"/>
            <a:ext cx="784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Каменск-Уральский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34900-65D3-542B-9B3F-9EAB042CB667}"/>
              </a:ext>
            </a:extLst>
          </p:cNvPr>
          <p:cNvSpPr txBox="1"/>
          <p:nvPr/>
        </p:nvSpPr>
        <p:spPr>
          <a:xfrm>
            <a:off x="10880333" y="6493267"/>
            <a:ext cx="361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Михендеева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81189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993171" y="3089699"/>
            <a:ext cx="8419267" cy="7028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535"/>
              </a:lnSpc>
              <a:buNone/>
            </a:pPr>
            <a:r>
              <a:rPr lang="en-US" sz="4428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Основные правила общения</a:t>
            </a:r>
            <a:endParaRPr lang="en-US" sz="442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787241" y="4723686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974527" y="4807982"/>
            <a:ext cx="131564" cy="337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7"/>
              </a:lnSpc>
              <a:buNone/>
            </a:pPr>
            <a:r>
              <a:rPr lang="en-US" sz="265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657" dirty="0"/>
          </a:p>
        </p:txBody>
      </p:sp>
      <p:sp>
        <p:nvSpPr>
          <p:cNvPr id="9" name="Text 4"/>
          <p:cNvSpPr/>
          <p:nvPr/>
        </p:nvSpPr>
        <p:spPr>
          <a:xfrm>
            <a:off x="1518285" y="4723686"/>
            <a:ext cx="2811899" cy="351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4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Взаимоуважение</a:t>
            </a:r>
            <a:endParaRPr lang="en-US" sz="22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518285" y="5210056"/>
            <a:ext cx="5684520" cy="71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4"/>
              </a:lnSpc>
              <a:buNone/>
            </a:pPr>
            <a:r>
              <a:rPr lang="en-US" sz="177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Общайтесь вежливо и с пониманием, даже если вы не согласны с чьей-то точкой зрения.</a:t>
            </a:r>
            <a:endParaRPr lang="en-US" sz="17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7427714" y="4723686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7583567" y="4807982"/>
            <a:ext cx="194310" cy="337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7"/>
              </a:lnSpc>
              <a:buNone/>
            </a:pPr>
            <a:r>
              <a:rPr lang="en-US" sz="265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657" dirty="0"/>
          </a:p>
        </p:txBody>
      </p:sp>
      <p:sp>
        <p:nvSpPr>
          <p:cNvPr id="13" name="Text 8"/>
          <p:cNvSpPr/>
          <p:nvPr/>
        </p:nvSpPr>
        <p:spPr>
          <a:xfrm>
            <a:off x="8158758" y="4723686"/>
            <a:ext cx="2811899" cy="351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4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Конструктивность</a:t>
            </a:r>
            <a:endParaRPr lang="en-US" sz="22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8158758" y="5210056"/>
            <a:ext cx="5684520" cy="71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4"/>
              </a:lnSpc>
              <a:buNone/>
            </a:pPr>
            <a:r>
              <a:rPr lang="en-US" sz="177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Фокусируйтесь на решении проблем, а не на обвинениях. Предлагайте конструктивные идеи.</a:t>
            </a:r>
            <a:endParaRPr lang="en-US" sz="17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0"/>
          <p:cNvSpPr/>
          <p:nvPr/>
        </p:nvSpPr>
        <p:spPr>
          <a:xfrm>
            <a:off x="787241" y="6407587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944285" y="6491883"/>
            <a:ext cx="191929" cy="337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7"/>
              </a:lnSpc>
              <a:buNone/>
            </a:pPr>
            <a:r>
              <a:rPr lang="en-US" sz="265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657" dirty="0"/>
          </a:p>
        </p:txBody>
      </p:sp>
      <p:sp>
        <p:nvSpPr>
          <p:cNvPr id="17" name="Text 12"/>
          <p:cNvSpPr/>
          <p:nvPr/>
        </p:nvSpPr>
        <p:spPr>
          <a:xfrm>
            <a:off x="1518285" y="6407587"/>
            <a:ext cx="2811899" cy="351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4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Своевременность</a:t>
            </a:r>
            <a:endParaRPr lang="en-US" sz="22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1518285" y="6893957"/>
            <a:ext cx="5684520" cy="71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4"/>
              </a:lnSpc>
              <a:buNone/>
            </a:pPr>
            <a:r>
              <a:rPr lang="en-US" sz="177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Оперативно отвечайте на сообщения, чтобы не создавать ненужных задержек.</a:t>
            </a:r>
            <a:endParaRPr lang="en-US" sz="17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7427714" y="6407587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7577376" y="6491883"/>
            <a:ext cx="206812" cy="337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7"/>
              </a:lnSpc>
              <a:buNone/>
            </a:pPr>
            <a:r>
              <a:rPr lang="en-US" sz="2657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2657" dirty="0"/>
          </a:p>
        </p:txBody>
      </p:sp>
      <p:sp>
        <p:nvSpPr>
          <p:cNvPr id="21" name="Text 16"/>
          <p:cNvSpPr/>
          <p:nvPr/>
        </p:nvSpPr>
        <p:spPr>
          <a:xfrm>
            <a:off x="8158758" y="6407587"/>
            <a:ext cx="2811899" cy="351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2214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Актуальность</a:t>
            </a:r>
            <a:endParaRPr lang="en-US" sz="22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8158758" y="6893957"/>
            <a:ext cx="5684520" cy="719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34"/>
              </a:lnSpc>
              <a:buNone/>
            </a:pPr>
            <a:r>
              <a:rPr lang="en-US" sz="177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Обсуждайте только важные вопросы, связанные с детьми и образовательным процессом.</a:t>
            </a:r>
            <a:endParaRPr lang="en-US" sz="17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5A97983-F507-122D-654A-70EA019A4A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984" y="0"/>
            <a:ext cx="5375680" cy="2811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462" y="2721650"/>
            <a:ext cx="4953357" cy="278630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46165" y="923330"/>
            <a:ext cx="7651671" cy="1332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46"/>
              </a:lnSpc>
              <a:buNone/>
            </a:pPr>
            <a:r>
              <a:rPr lang="en-US" sz="4197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Конфиденциальность и личные границы</a:t>
            </a:r>
            <a:endParaRPr lang="en-US" sz="419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746165" y="2575679"/>
            <a:ext cx="3719274" cy="2258735"/>
          </a:xfrm>
          <a:prstGeom prst="roundRect">
            <a:avLst>
              <a:gd name="adj" fmla="val 396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3"/>
          <p:cNvSpPr/>
          <p:nvPr/>
        </p:nvSpPr>
        <p:spPr>
          <a:xfrm>
            <a:off x="966907" y="2796421"/>
            <a:ext cx="3277791" cy="6660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3"/>
              </a:lnSpc>
              <a:buNone/>
            </a:pPr>
            <a:r>
              <a:rPr lang="en-US" sz="2098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Уважение личной информации</a:t>
            </a:r>
            <a:endParaRPr lang="en-US" sz="20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966907" y="3590330"/>
            <a:ext cx="3277791" cy="1023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6"/>
              </a:lnSpc>
              <a:buNone/>
            </a:pPr>
            <a:r>
              <a:rPr lang="en-US" sz="1679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Не распространяйте личные данные родителей, детей или воспитателей без их согласия.</a:t>
            </a:r>
            <a:endParaRPr lang="en-US" sz="16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4678561" y="2575679"/>
            <a:ext cx="3719274" cy="2258735"/>
          </a:xfrm>
          <a:prstGeom prst="roundRect">
            <a:avLst>
              <a:gd name="adj" fmla="val 396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4899303" y="2796421"/>
            <a:ext cx="3277791" cy="6660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3"/>
              </a:lnSpc>
              <a:buNone/>
            </a:pPr>
            <a:r>
              <a:rPr lang="en-US" sz="2098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Недопустимость оскорблений</a:t>
            </a:r>
            <a:endParaRPr lang="en-US" sz="20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4899303" y="3590330"/>
            <a:ext cx="3277791" cy="1023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6"/>
              </a:lnSpc>
              <a:buNone/>
            </a:pPr>
            <a:r>
              <a:rPr lang="en-US" sz="1679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Избегайте критики в адрес детей, родителей или сотрудников детского сада.</a:t>
            </a:r>
            <a:endParaRPr lang="en-US" sz="16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746165" y="5047536"/>
            <a:ext cx="3719274" cy="2258735"/>
          </a:xfrm>
          <a:prstGeom prst="roundRect">
            <a:avLst>
              <a:gd name="adj" fmla="val 396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966907" y="5268278"/>
            <a:ext cx="2664976" cy="3330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3"/>
              </a:lnSpc>
              <a:buNone/>
            </a:pPr>
            <a:r>
              <a:rPr lang="en-US" sz="2098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Закрытость чата</a:t>
            </a:r>
            <a:endParaRPr lang="en-US" sz="20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966907" y="5729168"/>
            <a:ext cx="3277791" cy="1023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6"/>
              </a:lnSpc>
              <a:buNone/>
            </a:pPr>
            <a:r>
              <a:rPr lang="en-US" sz="1679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Ограничьте доступ к чату только родителями и воспитателями соответствующих групп.</a:t>
            </a:r>
            <a:endParaRPr lang="en-US" sz="16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4678561" y="5047536"/>
            <a:ext cx="3719274" cy="2258735"/>
          </a:xfrm>
          <a:prstGeom prst="roundRect">
            <a:avLst>
              <a:gd name="adj" fmla="val 396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2"/>
          <p:cNvSpPr/>
          <p:nvPr/>
        </p:nvSpPr>
        <p:spPr>
          <a:xfrm>
            <a:off x="4899303" y="5268278"/>
            <a:ext cx="3277791" cy="6660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3"/>
              </a:lnSpc>
              <a:buNone/>
            </a:pPr>
            <a:r>
              <a:rPr lang="en-US" sz="2098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Сохранение конфиденциальности</a:t>
            </a:r>
            <a:endParaRPr lang="en-US" sz="20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4899303" y="6062186"/>
            <a:ext cx="3277791" cy="10233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6"/>
              </a:lnSpc>
              <a:buNone/>
            </a:pPr>
            <a:r>
              <a:rPr lang="en-US" sz="1679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Не распространяйте информацию из чата за его пределами без разрешения</a:t>
            </a:r>
            <a:r>
              <a:rPr lang="en-US" sz="1679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785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4" name="Text 1"/>
          <p:cNvSpPr/>
          <p:nvPr/>
        </p:nvSpPr>
        <p:spPr>
          <a:xfrm>
            <a:off x="3468885" y="614210"/>
            <a:ext cx="7706201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Критика и обратная связь</a:t>
            </a:r>
            <a:endParaRPr lang="en-US" sz="4465" dirty="0"/>
          </a:p>
        </p:txBody>
      </p:sp>
      <p:sp>
        <p:nvSpPr>
          <p:cNvPr id="5" name="Text 2"/>
          <p:cNvSpPr/>
          <p:nvPr/>
        </p:nvSpPr>
        <p:spPr>
          <a:xfrm>
            <a:off x="1479827" y="1786498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Критика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7346" y="2522673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Критикуйте действия, а не личность. Избегайте эмоциональных оценок</a:t>
            </a:r>
            <a:r>
              <a:rPr lang="en-US" sz="1786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786" dirty="0"/>
          </a:p>
        </p:txBody>
      </p:sp>
      <p:sp>
        <p:nvSpPr>
          <p:cNvPr id="7" name="Text 4"/>
          <p:cNvSpPr/>
          <p:nvPr/>
        </p:nvSpPr>
        <p:spPr>
          <a:xfrm>
            <a:off x="3957454" y="3670356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31971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Обратная связь</a:t>
            </a:r>
            <a:endParaRPr lang="en-US" sz="2233" dirty="0"/>
          </a:p>
        </p:txBody>
      </p:sp>
      <p:sp>
        <p:nvSpPr>
          <p:cNvPr id="8" name="Text 5"/>
          <p:cNvSpPr/>
          <p:nvPr/>
        </p:nvSpPr>
        <p:spPr>
          <a:xfrm>
            <a:off x="3386013" y="4435172"/>
            <a:ext cx="3978116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Предлагайте конструктивные идеи для улучшения ситуации. Не требуйте немедленных изменений.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892461" y="1782146"/>
            <a:ext cx="2859048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Взаимопонимание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644815" y="2524270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Будьте открыты к обсуждению и пониманию разных точек зрения.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A3EA82-8750-E030-8789-808868FBB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114" y="1551398"/>
            <a:ext cx="4891416" cy="580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488" y="2266831"/>
            <a:ext cx="4919305" cy="369593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868561"/>
            <a:ext cx="7500580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Разрешение конфликтов</a:t>
            </a:r>
            <a:endParaRPr lang="en-US" sz="44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2268022" y="2144316"/>
            <a:ext cx="2884884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Выявление причин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3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Определите, что именно вызывает разногласия.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2268022" y="3958828"/>
            <a:ext cx="29876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Активное слушание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5"/>
          <p:cNvSpPr/>
          <p:nvPr/>
        </p:nvSpPr>
        <p:spPr>
          <a:xfrm>
            <a:off x="2268022" y="4449247"/>
            <a:ext cx="6082189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Внимательно слушайте друг друга, чтобы понять позиции.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2268022" y="5773341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Компромисс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7"/>
          <p:cNvSpPr/>
          <p:nvPr/>
        </p:nvSpPr>
        <p:spPr>
          <a:xfrm>
            <a:off x="2268022" y="6263759"/>
            <a:ext cx="6082189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Ищите взаимовыгодные решения, чтобы удовлетворить интересы всех.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07" y="2268022"/>
            <a:ext cx="4919186" cy="369355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80190" y="695682"/>
            <a:ext cx="5716548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Роль воспитателей</a:t>
            </a:r>
            <a:endParaRPr lang="en-US" sz="44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1744623"/>
            <a:ext cx="566976" cy="566976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280190" y="2538413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Модерация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3"/>
          <p:cNvSpPr/>
          <p:nvPr/>
        </p:nvSpPr>
        <p:spPr>
          <a:xfrm>
            <a:off x="6280190" y="3028831"/>
            <a:ext cx="3608070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Воспитатели должны следить за соблюдением правил и поддерживать конструктивное общение.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8421" y="1744623"/>
            <a:ext cx="566976" cy="56697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228421" y="2538413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Информирование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5"/>
          <p:cNvSpPr/>
          <p:nvPr/>
        </p:nvSpPr>
        <p:spPr>
          <a:xfrm>
            <a:off x="10228421" y="3028831"/>
            <a:ext cx="3608189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Своевременно предоставлять родителям важную информацию о жизни детского сада.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190" y="5160883"/>
            <a:ext cx="566976" cy="566976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280190" y="5954673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Помощь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7"/>
          <p:cNvSpPr/>
          <p:nvPr/>
        </p:nvSpPr>
        <p:spPr>
          <a:xfrm>
            <a:off x="6280190" y="6445091"/>
            <a:ext cx="3608070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Откликаться на запросы родителей и оказывать поддержку в решении вопросов.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8421" y="5160883"/>
            <a:ext cx="566976" cy="566976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0228421" y="5954673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Вовлечение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9"/>
          <p:cNvSpPr/>
          <p:nvPr/>
        </p:nvSpPr>
        <p:spPr>
          <a:xfrm>
            <a:off x="10228421" y="6445091"/>
            <a:ext cx="3608189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Привлекать родителей к участию в жизни детского сада и событиях группы.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80190" y="1201817"/>
            <a:ext cx="75564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Примеры успешного общения</a:t>
            </a:r>
            <a:endParaRPr lang="en-US" sz="44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6280190" y="2959537"/>
            <a:ext cx="7556421" cy="4068128"/>
          </a:xfrm>
          <a:prstGeom prst="roundRect">
            <a:avLst>
              <a:gd name="adj" fmla="val 23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Shape 3"/>
          <p:cNvSpPr/>
          <p:nvPr/>
        </p:nvSpPr>
        <p:spPr>
          <a:xfrm>
            <a:off x="6287810" y="2967157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6514624" y="3110865"/>
            <a:ext cx="33131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Позитивный тон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0289024" y="3110865"/>
            <a:ext cx="33131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Вежливые формулировки, избегание критики.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6"/>
          <p:cNvSpPr/>
          <p:nvPr/>
        </p:nvSpPr>
        <p:spPr>
          <a:xfrm>
            <a:off x="6287810" y="3980378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7"/>
          <p:cNvSpPr/>
          <p:nvPr/>
        </p:nvSpPr>
        <p:spPr>
          <a:xfrm>
            <a:off x="6514624" y="4124087"/>
            <a:ext cx="33131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Оперативность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0289024" y="4124087"/>
            <a:ext cx="33131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Быстрое реагирование на вопросы и просьбы.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6287810" y="4993600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0"/>
          <p:cNvSpPr/>
          <p:nvPr/>
        </p:nvSpPr>
        <p:spPr>
          <a:xfrm>
            <a:off x="6514624" y="5137309"/>
            <a:ext cx="33131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Четкость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10289024" y="5137309"/>
            <a:ext cx="33131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Структурированная подача информации по пунктам.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287810" y="6006822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3"/>
          <p:cNvSpPr/>
          <p:nvPr/>
        </p:nvSpPr>
        <p:spPr>
          <a:xfrm>
            <a:off x="6514624" y="6150531"/>
            <a:ext cx="33131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Конструктивность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10289024" y="6150531"/>
            <a:ext cx="33131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Предложение решений, а не только описание проблем.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E8C192-C865-1E11-98B8-60E501FC5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09" y="1409819"/>
            <a:ext cx="5155382" cy="5610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862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6460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358" y="256461"/>
            <a:ext cx="2813685" cy="205168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18066" y="3128724"/>
            <a:ext cx="9609058" cy="641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048"/>
              </a:lnSpc>
              <a:buNone/>
            </a:pPr>
            <a:r>
              <a:rPr lang="en-US" sz="4039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Преимущества соблюдения правил</a:t>
            </a:r>
            <a:endParaRPr lang="en-US" sz="40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2"/>
          <p:cNvSpPr/>
          <p:nvPr/>
        </p:nvSpPr>
        <p:spPr>
          <a:xfrm>
            <a:off x="7303770" y="4077533"/>
            <a:ext cx="22860" cy="3590211"/>
          </a:xfrm>
          <a:prstGeom prst="roundRect">
            <a:avLst>
              <a:gd name="adj" fmla="val 376954"/>
            </a:avLst>
          </a:prstGeom>
          <a:solidFill>
            <a:srgbClr val="BDB8DF"/>
          </a:solidFill>
          <a:ln/>
        </p:spPr>
      </p:sp>
      <p:sp>
        <p:nvSpPr>
          <p:cNvPr id="8" name="Shape 3"/>
          <p:cNvSpPr/>
          <p:nvPr/>
        </p:nvSpPr>
        <p:spPr>
          <a:xfrm>
            <a:off x="6389191" y="4527590"/>
            <a:ext cx="718066" cy="22860"/>
          </a:xfrm>
          <a:prstGeom prst="roundRect">
            <a:avLst>
              <a:gd name="adj" fmla="val 376954"/>
            </a:avLst>
          </a:prstGeom>
          <a:solidFill>
            <a:srgbClr val="BDB8DF"/>
          </a:solidFill>
          <a:ln/>
        </p:spPr>
      </p:sp>
      <p:sp>
        <p:nvSpPr>
          <p:cNvPr id="9" name="Shape 4"/>
          <p:cNvSpPr/>
          <p:nvPr/>
        </p:nvSpPr>
        <p:spPr>
          <a:xfrm>
            <a:off x="7084397" y="4308277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7255133" y="4385191"/>
            <a:ext cx="120015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3"/>
              </a:lnSpc>
              <a:buNone/>
            </a:pPr>
            <a:r>
              <a:rPr lang="en-US" sz="2423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2423" dirty="0"/>
          </a:p>
        </p:txBody>
      </p:sp>
      <p:sp>
        <p:nvSpPr>
          <p:cNvPr id="11" name="Text 6"/>
          <p:cNvSpPr/>
          <p:nvPr/>
        </p:nvSpPr>
        <p:spPr>
          <a:xfrm>
            <a:off x="3622238" y="4282678"/>
            <a:ext cx="2564606" cy="3205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24"/>
              </a:lnSpc>
              <a:buNone/>
            </a:pPr>
            <a:r>
              <a:rPr lang="en-US" sz="2019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Доверие</a:t>
            </a:r>
            <a:endParaRPr lang="en-US" sz="20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18066" y="4726186"/>
            <a:ext cx="5468779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85"/>
              </a:lnSpc>
              <a:buNone/>
            </a:pPr>
            <a:r>
              <a:rPr lang="en-US" sz="161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Создание атмосферы взаимного доверия и уважения между родителями и воспитателями</a:t>
            </a:r>
            <a:r>
              <a:rPr lang="en-US" sz="1616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</a:t>
            </a:r>
            <a:endParaRPr lang="en-US" sz="1616" dirty="0"/>
          </a:p>
        </p:txBody>
      </p:sp>
      <p:sp>
        <p:nvSpPr>
          <p:cNvPr id="13" name="Shape 8"/>
          <p:cNvSpPr/>
          <p:nvPr/>
        </p:nvSpPr>
        <p:spPr>
          <a:xfrm>
            <a:off x="7523143" y="5553313"/>
            <a:ext cx="718066" cy="22860"/>
          </a:xfrm>
          <a:prstGeom prst="roundRect">
            <a:avLst>
              <a:gd name="adj" fmla="val 376954"/>
            </a:avLst>
          </a:prstGeom>
          <a:solidFill>
            <a:srgbClr val="BDB8DF"/>
          </a:solidFill>
          <a:ln/>
        </p:spPr>
      </p:sp>
      <p:sp>
        <p:nvSpPr>
          <p:cNvPr id="14" name="Shape 9"/>
          <p:cNvSpPr/>
          <p:nvPr/>
        </p:nvSpPr>
        <p:spPr>
          <a:xfrm>
            <a:off x="7084397" y="5334000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7226558" y="5410914"/>
            <a:ext cx="177284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3"/>
              </a:lnSpc>
              <a:buNone/>
            </a:pPr>
            <a:r>
              <a:rPr lang="en-US" sz="2423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2423" dirty="0"/>
          </a:p>
        </p:txBody>
      </p:sp>
      <p:sp>
        <p:nvSpPr>
          <p:cNvPr id="16" name="Text 11"/>
          <p:cNvSpPr/>
          <p:nvPr/>
        </p:nvSpPr>
        <p:spPr>
          <a:xfrm>
            <a:off x="8443555" y="5308402"/>
            <a:ext cx="2564606" cy="3205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4"/>
              </a:lnSpc>
              <a:buNone/>
            </a:pPr>
            <a:r>
              <a:rPr lang="en-US" sz="2019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Вовлеченность</a:t>
            </a:r>
            <a:endParaRPr lang="en-US" sz="20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8443555" y="5751909"/>
            <a:ext cx="5468779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161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Более активное участие родителей в жизни детского сада.</a:t>
            </a:r>
            <a:endParaRPr lang="en-US" sz="161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6389191" y="6476524"/>
            <a:ext cx="718066" cy="22860"/>
          </a:xfrm>
          <a:prstGeom prst="roundRect">
            <a:avLst>
              <a:gd name="adj" fmla="val 376954"/>
            </a:avLst>
          </a:prstGeom>
          <a:solidFill>
            <a:srgbClr val="BDB8DF"/>
          </a:solidFill>
          <a:ln/>
        </p:spPr>
      </p:sp>
      <p:sp>
        <p:nvSpPr>
          <p:cNvPr id="19" name="Shape 14"/>
          <p:cNvSpPr/>
          <p:nvPr/>
        </p:nvSpPr>
        <p:spPr>
          <a:xfrm>
            <a:off x="7084397" y="6257211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7227630" y="6334125"/>
            <a:ext cx="175141" cy="3077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3"/>
              </a:lnSpc>
              <a:buNone/>
            </a:pPr>
            <a:r>
              <a:rPr lang="en-US" sz="2423" b="1" dirty="0">
                <a:solidFill>
                  <a:srgbClr val="2A2742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2423" dirty="0"/>
          </a:p>
        </p:txBody>
      </p:sp>
      <p:sp>
        <p:nvSpPr>
          <p:cNvPr id="21" name="Text 16"/>
          <p:cNvSpPr/>
          <p:nvPr/>
        </p:nvSpPr>
        <p:spPr>
          <a:xfrm>
            <a:off x="3622238" y="6231612"/>
            <a:ext cx="2564606" cy="3205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24"/>
              </a:lnSpc>
              <a:buNone/>
            </a:pPr>
            <a:r>
              <a:rPr lang="en-US" sz="2019" b="1" dirty="0">
                <a:solidFill>
                  <a:srgbClr val="2A2742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Качество</a:t>
            </a:r>
            <a:endParaRPr lang="en-US" sz="20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718066" y="6675120"/>
            <a:ext cx="5468779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85"/>
              </a:lnSpc>
              <a:buNone/>
            </a:pPr>
            <a:r>
              <a:rPr lang="en-US" sz="1616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Улучшение качества образовательного процесса за счет конструктивного диалога.</a:t>
            </a:r>
            <a:endParaRPr lang="en-US" sz="161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43838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722707" y="1448216"/>
            <a:ext cx="8681662" cy="2934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702"/>
              </a:lnSpc>
              <a:buNone/>
            </a:pPr>
            <a:r>
              <a:rPr lang="ru-RU" sz="4800" b="1" dirty="0">
                <a:solidFill>
                  <a:srgbClr val="231971"/>
                </a:solidFill>
                <a:latin typeface="Times New Roman" panose="02020603050405020304" pitchFamily="18" charset="0"/>
                <a:ea typeface="Outfit" pitchFamily="34" charset="-122"/>
                <a:cs typeface="Times New Roman" panose="02020603050405020304" pitchFamily="18" charset="0"/>
              </a:rPr>
              <a:t>«Общение с заботой - залог успешного родительского сообщества»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6280190" y="3912723"/>
            <a:ext cx="7556421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endParaRPr lang="en-US" sz="178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756440" y="6588562"/>
            <a:ext cx="3195995" cy="3968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26"/>
              </a:lnSpc>
              <a:buNone/>
            </a:pPr>
            <a:endParaRPr lang="en-US" sz="223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824D2-988D-C6EA-0500-6ED0AED00C26}"/>
              </a:ext>
            </a:extLst>
          </p:cNvPr>
          <p:cNvSpPr txBox="1"/>
          <p:nvPr/>
        </p:nvSpPr>
        <p:spPr>
          <a:xfrm>
            <a:off x="6280190" y="7335748"/>
            <a:ext cx="784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9A9116-46E5-6AA7-D3E6-5EEA9BF7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07168" y="337316"/>
            <a:ext cx="6290462" cy="71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22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407</Words>
  <Application>Microsoft Office PowerPoint</Application>
  <PresentationFormat>Произвольный</PresentationFormat>
  <Paragraphs>81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Arimo</vt:lpstr>
      <vt:lpstr>Outfit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ksyha-t@bk.ru</cp:lastModifiedBy>
  <cp:revision>3</cp:revision>
  <dcterms:created xsi:type="dcterms:W3CDTF">2024-08-13T13:46:47Z</dcterms:created>
  <dcterms:modified xsi:type="dcterms:W3CDTF">2024-10-09T13:57:47Z</dcterms:modified>
</cp:coreProperties>
</file>